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Haga clic para </a:t>
            </a: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modificar el estilo de </a:t>
            </a: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título del patrón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71FAD61-76B9-4C1A-A532-04BE98705B2D}" type="datetime">
              <a:rPr b="0" lang="es-ES" sz="1200" spc="-1" strike="noStrike">
                <a:solidFill>
                  <a:srgbClr val="8b8b8b"/>
                </a:solidFill>
                <a:latin typeface="Calibri"/>
              </a:rPr>
              <a:t>14/04/21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A946F30-58A5-4EDE-8823-24FE99C70613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7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Editar el estilo de texto del patrón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Segundo nivel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Tercer nivel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Quinto nivel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278CBF2-9455-48F7-8514-BDD87A73B24F}" type="datetime">
              <a:rPr b="0" lang="es-ES" sz="1200" spc="-1" strike="noStrike">
                <a:solidFill>
                  <a:srgbClr val="8b8b8b"/>
                </a:solidFill>
                <a:latin typeface="Calibri"/>
              </a:rPr>
              <a:t>14/04/21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00CA87D-9401-4888-91B5-6CD030DB7F55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chemistry.apache.org/java/opencmis.html" TargetMode="External"/><Relationship Id="rId2" Type="http://schemas.openxmlformats.org/officeDocument/2006/relationships/hyperlink" Target="https://docs.oasis-open.org/cmis/CMIS/v1.0/cmis-spec-v1.0.html" TargetMode="External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tomitribe.io/projects/http-signatures-java" TargetMode="External"/><Relationship Id="rId2" Type="http://schemas.openxmlformats.org/officeDocument/2006/relationships/hyperlink" Target="https://git.lgp.ehu.es/spring/libraries/library-sign" TargetMode="External"/><Relationship Id="rId3" Type="http://schemas.openxmlformats.org/officeDocument/2006/relationships/hyperlink" Target="https://git.lgp.ehu.es/spring/architecture/ehu-configuration/-/tree/master/desarrollo/library-sign/properties" TargetMode="External"/><Relationship Id="rId4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app-desa.lgp.ehu.es/bridgeRS/swagger-ui.html" TargetMode="Externa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Técnica Librerias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library-aspects, library-lang, library-ejgv, </a:t>
            </a:r>
            <a:endParaRPr b="0" lang="es-E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library-doc, library-registry, library-sign, library-nisae</a:t>
            </a:r>
            <a:endParaRPr b="0" lang="es-E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API REST de funcionalidades horizontales (bridgeRS)</a:t>
            </a:r>
            <a:endParaRPr b="0" lang="es-E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library-nisae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Mas de lo mismo…. WS con Axis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AntecedentesDelSexProvider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FamiliaNumerosaProvider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DependenciaProvider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TitulosProvider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2" name="Imagen 3" descr=""/>
          <p:cNvPicPr/>
          <p:nvPr/>
        </p:nvPicPr>
        <p:blipFill>
          <a:blip r:embed="rId1"/>
          <a:stretch/>
        </p:blipFill>
        <p:spPr>
          <a:xfrm>
            <a:off x="5093640" y="3463560"/>
            <a:ext cx="9962640" cy="1314000"/>
          </a:xfrm>
          <a:prstGeom prst="rect">
            <a:avLst/>
          </a:prstGeom>
          <a:ln>
            <a:noFill/>
          </a:ln>
        </p:spPr>
      </p:pic>
      <p:pic>
        <p:nvPicPr>
          <p:cNvPr id="113" name="Imagen 4" descr=""/>
          <p:cNvPicPr/>
          <p:nvPr/>
        </p:nvPicPr>
        <p:blipFill>
          <a:blip r:embed="rId2"/>
          <a:stretch/>
        </p:blipFill>
        <p:spPr>
          <a:xfrm>
            <a:off x="6462720" y="2023560"/>
            <a:ext cx="9781920" cy="1304640"/>
          </a:xfrm>
          <a:prstGeom prst="rect">
            <a:avLst/>
          </a:prstGeom>
          <a:ln>
            <a:noFill/>
          </a:ln>
        </p:spPr>
      </p:pic>
      <p:pic>
        <p:nvPicPr>
          <p:cNvPr id="114" name="Imagen 5" descr=""/>
          <p:cNvPicPr/>
          <p:nvPr/>
        </p:nvPicPr>
        <p:blipFill>
          <a:blip r:embed="rId3"/>
          <a:stretch/>
        </p:blipFill>
        <p:spPr>
          <a:xfrm>
            <a:off x="838080" y="5183640"/>
            <a:ext cx="11162880" cy="1095120"/>
          </a:xfrm>
          <a:prstGeom prst="rect">
            <a:avLst/>
          </a:prstGeom>
          <a:ln>
            <a:noFill/>
          </a:ln>
        </p:spPr>
      </p:pic>
      <p:sp>
        <p:nvSpPr>
          <p:cNvPr id="115" name="CustomShape 3"/>
          <p:cNvSpPr/>
          <p:nvPr/>
        </p:nvSpPr>
        <p:spPr>
          <a:xfrm>
            <a:off x="6199920" y="1788480"/>
            <a:ext cx="401400" cy="4014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latin typeface="Calibri"/>
              </a:rPr>
              <a:t>1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4895280" y="3136680"/>
            <a:ext cx="401400" cy="4014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latin typeface="Calibri"/>
              </a:rPr>
              <a:t>2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17" name="CustomShape 5"/>
          <p:cNvSpPr/>
          <p:nvPr/>
        </p:nvSpPr>
        <p:spPr>
          <a:xfrm>
            <a:off x="544320" y="4777920"/>
            <a:ext cx="401400" cy="4014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latin typeface="Calibri"/>
              </a:rPr>
              <a:t>3</a:t>
            </a: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library-doc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Nos conectamos a Alfresco con org.apache.chemistry.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opencmis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24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https://chemistry.apache.org/java/opencmis.html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Standard CMIS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24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https://docs.oasis-open.org/cmis/CMIS/v1.0/cmis-spec-v1.0.html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El resto es muy muy parecido… un factory…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0" name="Picture 2" descr="https://chemistry.apache.org/images/chemistry_tm_logo@2x.png"/>
          <p:cNvPicPr/>
          <p:nvPr/>
        </p:nvPicPr>
        <p:blipFill>
          <a:blip r:embed="rId3"/>
          <a:stretch/>
        </p:blipFill>
        <p:spPr>
          <a:xfrm>
            <a:off x="4552920" y="833400"/>
            <a:ext cx="6800400" cy="856800"/>
          </a:xfrm>
          <a:prstGeom prst="rect">
            <a:avLst/>
          </a:prstGeom>
          <a:ln>
            <a:noFill/>
          </a:ln>
        </p:spPr>
      </p:pic>
      <p:pic>
        <p:nvPicPr>
          <p:cNvPr id="121" name="Imagen 3" descr=""/>
          <p:cNvPicPr/>
          <p:nvPr/>
        </p:nvPicPr>
        <p:blipFill>
          <a:blip r:embed="rId4"/>
          <a:stretch/>
        </p:blipFill>
        <p:spPr>
          <a:xfrm>
            <a:off x="997920" y="4338720"/>
            <a:ext cx="10658160" cy="1837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library-doc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838080" y="1825560"/>
            <a:ext cx="6285600" cy="1359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2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Hay un ContextBuilder 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que nos ayuda a crear el contexto…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Tags de Alfresco asociadas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 tipos de documentos y carpetas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4" name="Imagen 3" descr=""/>
          <p:cNvPicPr/>
          <p:nvPr/>
        </p:nvPicPr>
        <p:blipFill>
          <a:blip r:embed="rId1"/>
          <a:stretch/>
        </p:blipFill>
        <p:spPr>
          <a:xfrm>
            <a:off x="4938480" y="1740960"/>
            <a:ext cx="6851160" cy="4970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library-sign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Firma PDF con Certificado Servidor. Izenpe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Librería Smartwrapper que usa Axis2.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Firma HTTPsignature. TomiTribe. 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https://tomitribe.io/projects/http-signatures-java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Lo importante es tener un punto único de acceso al KeyStore y TrustStore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Proyecto y Configuración 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https://git.lgp.ehu.es/spring/libraries/library-sign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https://git.lgp.ehu.es/spring/architecture/ehu-configuration/-/tree/master/desarrollo/library-sign/properties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No es Spring  así que tenemos que crear un Bean para el proveedor de la Firma.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Igual que en los casos anteriores un Proveedor del servicio y un factory: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library-sign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9" name="Imagen 5" descr=""/>
          <p:cNvPicPr/>
          <p:nvPr/>
        </p:nvPicPr>
        <p:blipFill>
          <a:blip r:embed="rId1"/>
          <a:stretch/>
        </p:blipFill>
        <p:spPr>
          <a:xfrm>
            <a:off x="1238400" y="3746520"/>
            <a:ext cx="9715320" cy="2418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Bridge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Puente entre las aplicaciones No Java y las librerías. 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Es un servicio como otro cualquiera, con sus endpoints, su swagger ( </a:t>
            </a:r>
            <a:r>
              <a:rPr b="0" lang="es-ES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https://app-desa.lgp.ehu.es/bridgeRS/swagger-ui.html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) , su ResourceServer definido en el IdentityManager…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Los “@Controller” deben replicar los métodos definidos por las librerías para obtener los parámetros necesarios.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1825560"/>
            <a:ext cx="10515240" cy="997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Anotaciones Java java.lang.annotation @ (Reflexión sobre los métodos, propiedades o clases sobre las que se encuentren)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Library-aspects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6" name="Imagen 4" descr=""/>
          <p:cNvPicPr/>
          <p:nvPr/>
        </p:nvPicPr>
        <p:blipFill>
          <a:blip r:embed="rId1"/>
          <a:stretch/>
        </p:blipFill>
        <p:spPr>
          <a:xfrm>
            <a:off x="2938320" y="3079080"/>
            <a:ext cx="6314760" cy="3352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5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@Aspect Modelamos un comportamiento genérico que no forma parte de la lógica de negocio y lo asociamos a un punto de ejecución en nuestro caso @AfterThrowing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Se pueden modelar mas aspectos que no tienen por que estar en esta librería, pueden formar parte de otras librerias.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No usar para modelar lógica de negocio, hay que recordar que es mas difícil entender el código ya que no es un comportamiento visible.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Library-aspects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Imagen 4" descr=""/>
          <p:cNvPicPr/>
          <p:nvPr/>
        </p:nvPicPr>
        <p:blipFill>
          <a:blip r:embed="rId1"/>
          <a:stretch/>
        </p:blipFill>
        <p:spPr>
          <a:xfrm>
            <a:off x="1855800" y="2984400"/>
            <a:ext cx="10248480" cy="828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Library-lang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Librería que usamos para extraer un comportamiento común a muchas aplicaciones (traducir mensajes).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Es posible que se extienda su funcionalidad en el futuro, por ahora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nos permite obtener un texto en función de una clave y un lang.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nos permite formatear una fecha.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2" name="Imagen 3" descr=""/>
          <p:cNvPicPr/>
          <p:nvPr/>
        </p:nvPicPr>
        <p:blipFill>
          <a:blip r:embed="rId1"/>
          <a:stretch/>
        </p:blipFill>
        <p:spPr>
          <a:xfrm>
            <a:off x="808560" y="4945320"/>
            <a:ext cx="10896120" cy="1066320"/>
          </a:xfrm>
          <a:prstGeom prst="rect">
            <a:avLst/>
          </a:prstGeom>
          <a:ln>
            <a:noFill/>
          </a:ln>
        </p:spPr>
      </p:pic>
      <p:pic>
        <p:nvPicPr>
          <p:cNvPr id="93" name="Imagen 4" descr=""/>
          <p:cNvPicPr/>
          <p:nvPr/>
        </p:nvPicPr>
        <p:blipFill>
          <a:blip r:embed="rId2"/>
          <a:stretch/>
        </p:blipFill>
        <p:spPr>
          <a:xfrm>
            <a:off x="667800" y="4260600"/>
            <a:ext cx="8981640" cy="64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Definimos los ficheros de propiedades en el classPath (messages_xx.properties) y cargamos el ResourceBundle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Es necesario indicar a la librería el lang que usamos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5" name="Imagen 3" descr=""/>
          <p:cNvPicPr/>
          <p:nvPr/>
        </p:nvPicPr>
        <p:blipFill>
          <a:blip r:embed="rId1"/>
          <a:stretch/>
        </p:blipFill>
        <p:spPr>
          <a:xfrm>
            <a:off x="2170440" y="2818080"/>
            <a:ext cx="7310880" cy="1823400"/>
          </a:xfrm>
          <a:prstGeom prst="rect">
            <a:avLst/>
          </a:prstGeom>
          <a:ln>
            <a:noFill/>
          </a:ln>
        </p:spPr>
      </p:pic>
      <p:pic>
        <p:nvPicPr>
          <p:cNvPr id="96" name="Imagen 4" descr=""/>
          <p:cNvPicPr/>
          <p:nvPr/>
        </p:nvPicPr>
        <p:blipFill>
          <a:blip r:embed="rId2"/>
          <a:stretch/>
        </p:blipFill>
        <p:spPr>
          <a:xfrm>
            <a:off x="2232000" y="5465520"/>
            <a:ext cx="8314920" cy="942480"/>
          </a:xfrm>
          <a:prstGeom prst="rect">
            <a:avLst/>
          </a:prstGeom>
          <a:ln>
            <a:noFill/>
          </a:ln>
        </p:spPr>
      </p:pic>
      <p:sp>
        <p:nvSpPr>
          <p:cNvPr id="97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Library-lang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Imagen 3" descr=""/>
          <p:cNvPicPr/>
          <p:nvPr/>
        </p:nvPicPr>
        <p:blipFill>
          <a:blip r:embed="rId1"/>
          <a:stretch/>
        </p:blipFill>
        <p:spPr>
          <a:xfrm>
            <a:off x="2280960" y="1889280"/>
            <a:ext cx="7901280" cy="4968360"/>
          </a:xfrm>
          <a:prstGeom prst="rect">
            <a:avLst/>
          </a:prstGeom>
          <a:ln>
            <a:noFill/>
          </a:ln>
        </p:spPr>
      </p:pic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Library-lang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Library-ejgv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7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Nos permite tener en un solo punto la lógica necesaria para comunicarnos con un servicio externo (EJGV).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Requiere configuración ehu-configuración/ejgv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No es Spring, por lo que podemos crear un Bean en nuestro proyecto con lo que devuelve el Factory: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Es un Sigleton, si se pasa algún día a Spring se puede sustituir. 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Imagen 3" descr=""/>
          <p:cNvPicPr/>
          <p:nvPr/>
        </p:nvPicPr>
        <p:blipFill>
          <a:blip r:embed="rId1"/>
          <a:stretch/>
        </p:blipFill>
        <p:spPr>
          <a:xfrm>
            <a:off x="838080" y="3619440"/>
            <a:ext cx="11077200" cy="1809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Poco que contar, creamos una Consulta, 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hacemos una llamada http EjgvClient,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marshall del mensaje y devolución de objeto…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Library-ejgv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5" name="Imagen 4" descr=""/>
          <p:cNvPicPr/>
          <p:nvPr/>
        </p:nvPicPr>
        <p:blipFill>
          <a:blip r:embed="rId1"/>
          <a:stretch/>
        </p:blipFill>
        <p:spPr>
          <a:xfrm>
            <a:off x="7124400" y="1905840"/>
            <a:ext cx="4985280" cy="1861200"/>
          </a:xfrm>
          <a:prstGeom prst="rect">
            <a:avLst/>
          </a:prstGeom>
          <a:ln>
            <a:noFill/>
          </a:ln>
        </p:spPr>
      </p:pic>
      <p:pic>
        <p:nvPicPr>
          <p:cNvPr id="106" name="Imagen 5" descr=""/>
          <p:cNvPicPr/>
          <p:nvPr/>
        </p:nvPicPr>
        <p:blipFill>
          <a:blip r:embed="rId2"/>
          <a:stretch/>
        </p:blipFill>
        <p:spPr>
          <a:xfrm>
            <a:off x="1092240" y="4372200"/>
            <a:ext cx="10429560" cy="875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library-registry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838080" y="1825560"/>
            <a:ext cx="10515240" cy="15804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Similar al anterior pero para Regeco y Invesicres y con Web Services, por lo que se usa Apache Axis (Algún día se puede pasar a Spring).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Un Factory, dos implementaciones….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9" name="Imagen 4" descr=""/>
          <p:cNvPicPr/>
          <p:nvPr/>
        </p:nvPicPr>
        <p:blipFill>
          <a:blip r:embed="rId1"/>
          <a:stretch/>
        </p:blipFill>
        <p:spPr>
          <a:xfrm>
            <a:off x="1446840" y="3206520"/>
            <a:ext cx="10035720" cy="3570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Application>LibreOffice/6.4.6.2$Linux_X86_64 LibreOffice_project/40$Build-2</Application>
  <Words>511</Words>
  <Paragraphs>86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2021-03-10T15:21:34Z</dcterms:created>
  <dc:creator>Antonio Marchena Alonso</dc:creator>
  <dc:description/>
  <dc:language>es-ES</dc:language>
  <cp:lastModifiedBy/>
  <dcterms:modified xsi:type="dcterms:W3CDTF">2021-04-14T14:45:44Z</dcterms:modified>
  <cp:revision>63</cp:revision>
  <dc:subject/>
  <dc:title>Gestor de Personas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